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0" r:id="rId3"/>
    <p:sldId id="626" r:id="rId4"/>
    <p:sldId id="628" r:id="rId5"/>
    <p:sldId id="629" r:id="rId6"/>
    <p:sldId id="630" r:id="rId7"/>
    <p:sldId id="625" r:id="rId8"/>
    <p:sldId id="623" r:id="rId9"/>
    <p:sldId id="634" r:id="rId10"/>
    <p:sldId id="635" r:id="rId11"/>
    <p:sldId id="636" r:id="rId12"/>
    <p:sldId id="637" r:id="rId13"/>
    <p:sldId id="639" r:id="rId14"/>
    <p:sldId id="631" r:id="rId15"/>
    <p:sldId id="655" r:id="rId16"/>
    <p:sldId id="656" r:id="rId17"/>
    <p:sldId id="681" r:id="rId18"/>
    <p:sldId id="658" r:id="rId19"/>
    <p:sldId id="659" r:id="rId20"/>
    <p:sldId id="668" r:id="rId21"/>
    <p:sldId id="669" r:id="rId22"/>
    <p:sldId id="670" r:id="rId23"/>
    <p:sldId id="671" r:id="rId24"/>
    <p:sldId id="672" r:id="rId25"/>
    <p:sldId id="673" r:id="rId26"/>
    <p:sldId id="674" r:id="rId27"/>
    <p:sldId id="675" r:id="rId28"/>
    <p:sldId id="676" r:id="rId29"/>
    <p:sldId id="682" r:id="rId30"/>
    <p:sldId id="654" r:id="rId31"/>
    <p:sldId id="678" r:id="rId32"/>
    <p:sldId id="677" r:id="rId33"/>
    <p:sldId id="633" r:id="rId34"/>
    <p:sldId id="680" r:id="rId35"/>
    <p:sldId id="679" r:id="rId36"/>
    <p:sldId id="683" r:id="rId37"/>
    <p:sldId id="657" r:id="rId38"/>
  </p:sldIdLst>
  <p:sldSz cx="12192000" cy="6858000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D2A010"/>
    <a:srgbClr val="F3CD60"/>
    <a:srgbClr val="F8E19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9" autoAdjust="0"/>
    <p:restoredTop sz="81867" autoAdjust="0"/>
  </p:normalViewPr>
  <p:slideViewPr>
    <p:cSldViewPr snapToGrid="0">
      <p:cViewPr varScale="1">
        <p:scale>
          <a:sx n="58" d="100"/>
          <a:sy n="58" d="100"/>
        </p:scale>
        <p:origin x="104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16727-6C5D-4712-B307-AA146D1B2B9B}" type="datetimeFigureOut">
              <a:rPr lang="pt-BR" smtClean="0"/>
              <a:t>12/12/2021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5B865-1376-4513-A87E-82E155BC0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150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9A20B-2133-44D7-9AA3-DFE189DB72D0}" type="datetimeFigureOut">
              <a:rPr lang="pt-BR" smtClean="0"/>
              <a:t>12/12/2021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E59C-E953-4759-BC51-ECFBD7B54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04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DE59C-E953-4759-BC51-ECFBD7B545A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71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DE59C-E953-4759-BC51-ECFBD7B545A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71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"/>
            <a:ext cx="12192000" cy="68564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"/>
            <a:ext cx="3521552" cy="685641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6"/>
            <a:ext cx="12192000" cy="6858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891" y="7136"/>
            <a:ext cx="14297891" cy="685086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Título 1"/>
          <p:cNvSpPr txBox="1">
            <a:spLocks/>
          </p:cNvSpPr>
          <p:nvPr userDrawn="1"/>
        </p:nvSpPr>
        <p:spPr bwMode="auto">
          <a:xfrm rot="16200000">
            <a:off x="466912" y="2449904"/>
            <a:ext cx="4738543" cy="137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755650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65150" indent="-187325" defTabSz="75565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42975" indent="-187325" defTabSz="75565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22388" indent="-187325" defTabSz="75565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698625" indent="-187325" defTabSz="75565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155825" indent="-187325" defTabSz="75565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13025" indent="-187325" defTabSz="75565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070225" indent="-187325" defTabSz="75565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27425" indent="-187325" defTabSz="75565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endParaRPr lang="pt-BR" altLang="pt-BR" sz="4898" b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17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4641" y="4800600"/>
            <a:ext cx="68568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506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04641" y="5367338"/>
            <a:ext cx="426936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2" y="624297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8" name="Conector reto 7"/>
          <p:cNvCxnSpPr/>
          <p:nvPr userDrawn="1"/>
        </p:nvCxnSpPr>
        <p:spPr>
          <a:xfrm flipH="1">
            <a:off x="11817871" y="6429532"/>
            <a:ext cx="38864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649" y="6034875"/>
            <a:ext cx="870728" cy="8052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568"/>
            <a:ext cx="12192000" cy="6850864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2162" y="1464368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1136" y="5568951"/>
            <a:ext cx="426936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2" y="624297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773162" cy="1931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61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435" y="4656931"/>
            <a:ext cx="5045007" cy="710407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954882"/>
            <a:ext cx="8328122" cy="372558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32" y="5367338"/>
            <a:ext cx="426936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2" y="624297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68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126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4126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9" name="Conector reto 8"/>
          <p:cNvCxnSpPr/>
          <p:nvPr userDrawn="1"/>
        </p:nvCxnSpPr>
        <p:spPr>
          <a:xfrm flipH="1">
            <a:off x="11817871" y="6429532"/>
            <a:ext cx="38864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649" y="6034875"/>
            <a:ext cx="870728" cy="8052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/>
          <a:stretch/>
        </p:blipFill>
        <p:spPr>
          <a:xfrm rot="10800000" flipV="1">
            <a:off x="9860" y="0"/>
            <a:ext cx="12173175" cy="7059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8212"/>
          </a:xfrm>
        </p:spPr>
        <p:txBody>
          <a:bodyPr anchor="ctr">
            <a:no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586753"/>
            <a:ext cx="8596668" cy="4454609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tângulo 6"/>
          <p:cNvSpPr/>
          <p:nvPr userDrawn="1"/>
        </p:nvSpPr>
        <p:spPr>
          <a:xfrm>
            <a:off x="0" y="0"/>
            <a:ext cx="17481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30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11"/>
            <a:ext cx="12192000" cy="684374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649" y="5967640"/>
            <a:ext cx="870728" cy="80524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644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505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29038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9041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56839" y="6041362"/>
            <a:ext cx="911939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29040" y="6041362"/>
            <a:ext cx="629761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42369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9" name="Conector reto 8"/>
          <p:cNvCxnSpPr/>
          <p:nvPr userDrawn="1"/>
        </p:nvCxnSpPr>
        <p:spPr>
          <a:xfrm flipH="1">
            <a:off x="11817871" y="6429532"/>
            <a:ext cx="38864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649" y="6034875"/>
            <a:ext cx="870728" cy="8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2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1424959" y="303609"/>
            <a:ext cx="381466" cy="3214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46563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>
            <a:spLocks noGrp="1"/>
          </p:cNvSpPr>
          <p:nvPr>
            <p:ph type="pic" idx="13"/>
          </p:nvPr>
        </p:nvSpPr>
        <p:spPr>
          <a:xfrm>
            <a:off x="500063" y="2446734"/>
            <a:ext cx="11191875" cy="4054078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>
            <a:lvl1pPr>
              <a:defRPr>
                <a:effectLst/>
              </a:defRPr>
            </a:lvl1pPr>
          </a:lstStyle>
          <a:p>
            <a:pPr lvl="0"/>
            <a:endParaRPr noProof="0" dirty="0">
              <a:sym typeface="Avenir Medium"/>
            </a:endParaRPr>
          </a:p>
        </p:txBody>
      </p:sp>
      <p:sp>
        <p:nvSpPr>
          <p:cNvPr id="21" name="Texto do Título"/>
          <p:cNvSpPr txBox="1">
            <a:spLocks noGrp="1"/>
          </p:cNvSpPr>
          <p:nvPr>
            <p:ph type="title"/>
          </p:nvPr>
        </p:nvSpPr>
        <p:spPr>
          <a:xfrm>
            <a:off x="631031" y="821531"/>
            <a:ext cx="10929938" cy="937617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203" spc="104">
                <a:solidFill>
                  <a:srgbClr val="FFFFFF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2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631031" y="357188"/>
            <a:ext cx="10929938" cy="47327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812" cap="all" spc="56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2812" cap="all" spc="56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2812" cap="all" spc="56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2812" cap="all" spc="56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2812" cap="all" spc="56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" name="Número do Slide"/>
          <p:cNvSpPr txBox="1">
            <a:spLocks noGrp="1"/>
          </p:cNvSpPr>
          <p:nvPr>
            <p:ph type="sldNum" sz="quarter" idx="14"/>
          </p:nvPr>
        </p:nvSpPr>
        <p:spPr>
          <a:xfrm>
            <a:off x="5942708" y="6493000"/>
            <a:ext cx="306586" cy="23775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3C36318-84E9-49D6-ADF3-F0892C69175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474291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11"/>
            <a:ext cx="12192000" cy="684374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39"/>
          <a:stretch/>
        </p:blipFill>
        <p:spPr>
          <a:xfrm>
            <a:off x="0" y="-5347"/>
            <a:ext cx="12192000" cy="15508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649" y="5967640"/>
            <a:ext cx="870728" cy="80524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0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0"/>
            <a:ext cx="12192000" cy="927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4" y="1860184"/>
            <a:ext cx="4613513" cy="1646302"/>
          </a:xfrm>
        </p:spPr>
        <p:txBody>
          <a:bodyPr anchor="b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3726366"/>
            <a:ext cx="3783780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97" y="3740312"/>
            <a:ext cx="8596668" cy="1826581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997" y="4700264"/>
            <a:ext cx="8596668" cy="860401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9" name="Conector reto 8"/>
          <p:cNvCxnSpPr/>
          <p:nvPr userDrawn="1"/>
        </p:nvCxnSpPr>
        <p:spPr>
          <a:xfrm flipH="1">
            <a:off x="11817871" y="6429532"/>
            <a:ext cx="38864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649" y="6034875"/>
            <a:ext cx="870728" cy="8052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" y="0"/>
            <a:ext cx="1218214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55997" y="1602419"/>
            <a:ext cx="8596668" cy="1826581"/>
          </a:xfrm>
        </p:spPr>
        <p:txBody>
          <a:bodyPr anchor="b"/>
          <a:lstStyle>
            <a:lvl1pPr algn="l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55997" y="3940406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641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201706"/>
            <a:ext cx="12192000" cy="591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752826"/>
            <a:ext cx="8596668" cy="1826581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712778"/>
            <a:ext cx="8596668" cy="860401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11"/>
          <a:stretch/>
        </p:blipFill>
        <p:spPr>
          <a:xfrm rot="10800000">
            <a:off x="0" y="-220083"/>
            <a:ext cx="12192000" cy="4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"/>
            <a:ext cx="12192000" cy="68571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9" name="Conector reto 8"/>
          <p:cNvCxnSpPr/>
          <p:nvPr userDrawn="1"/>
        </p:nvCxnSpPr>
        <p:spPr>
          <a:xfrm flipH="1">
            <a:off x="11817871" y="6429532"/>
            <a:ext cx="38864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649" y="6034875"/>
            <a:ext cx="870728" cy="8052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6" r:id="rId2"/>
    <p:sldLayoutId id="2147483865" r:id="rId3"/>
    <p:sldLayoutId id="2147483864" r:id="rId4"/>
    <p:sldLayoutId id="2147483649" r:id="rId5"/>
    <p:sldLayoutId id="2147483651" r:id="rId6"/>
    <p:sldLayoutId id="2147483654" r:id="rId7"/>
    <p:sldLayoutId id="2147483670" r:id="rId8"/>
    <p:sldLayoutId id="2147483665" r:id="rId9"/>
    <p:sldLayoutId id="2147483666" r:id="rId10"/>
    <p:sldLayoutId id="2147483653" r:id="rId11"/>
    <p:sldLayoutId id="2147483655" r:id="rId12"/>
    <p:sldLayoutId id="2147483669" r:id="rId13"/>
    <p:sldLayoutId id="2147483667" r:id="rId14"/>
    <p:sldLayoutId id="2147483657" r:id="rId15"/>
    <p:sldLayoutId id="2147483672" r:id="rId16"/>
    <p:sldLayoutId id="2147483671" r:id="rId17"/>
    <p:sldLayoutId id="2147483660" r:id="rId18"/>
    <p:sldLayoutId id="2147483800" r:id="rId19"/>
    <p:sldLayoutId id="2147483661" r:id="rId20"/>
    <p:sldLayoutId id="2147483662" r:id="rId21"/>
    <p:sldLayoutId id="2147483663" r:id="rId22"/>
    <p:sldLayoutId id="2147483664" r:id="rId23"/>
    <p:sldLayoutId id="2147483668" r:id="rId24"/>
    <p:sldLayoutId id="2147483659" r:id="rId25"/>
    <p:sldLayoutId id="2147483731" r:id="rId26"/>
    <p:sldLayoutId id="2147483704" r:id="rId27"/>
    <p:sldLayoutId id="2147483776" r:id="rId2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22329" y="3875878"/>
            <a:ext cx="6581041" cy="526887"/>
          </a:xfrm>
        </p:spPr>
        <p:txBody>
          <a:bodyPr/>
          <a:lstStyle/>
          <a:p>
            <a:r>
              <a:rPr lang="pt-BR" sz="3200" b="1" dirty="0"/>
              <a:t>SG-MKP – SISTEMA GERENCIADOR DE MARKETPLACE</a:t>
            </a:r>
            <a:br>
              <a:rPr lang="pt-BR" sz="3200" b="1" dirty="0"/>
            </a:br>
            <a:br>
              <a:rPr lang="pt-BR" sz="3200" b="1" dirty="0"/>
            </a:br>
            <a:r>
              <a:rPr lang="pt-BR" sz="3200" dirty="0"/>
              <a:t>ANDRÉ SMARSARO GUZZO</a:t>
            </a:r>
            <a:endParaRPr lang="pt-BR" sz="3200" b="1" cap="small" dirty="0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6995402" y="5042263"/>
            <a:ext cx="4238655" cy="12409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t-BR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3773714" y="4396758"/>
            <a:ext cx="616857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83" y="3191916"/>
            <a:ext cx="2167388" cy="20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5"/>
    </mc:Choice>
    <mc:Fallback xmlns="">
      <p:transition spd="slow" advTm="41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76130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Mercado Nacional Web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95937"/>
            <a:ext cx="10158306" cy="4839628"/>
          </a:xfrm>
        </p:spPr>
        <p:txBody>
          <a:bodyPr>
            <a:noAutofit/>
          </a:bodyPr>
          <a:lstStyle/>
          <a:p>
            <a:r>
              <a:rPr lang="pt-BR" sz="2800" dirty="0"/>
              <a:t>Alta exposição.</a:t>
            </a:r>
          </a:p>
          <a:p>
            <a:r>
              <a:rPr lang="pt-BR" sz="2800" dirty="0"/>
              <a:t>Aumento de vendas.</a:t>
            </a:r>
          </a:p>
          <a:p>
            <a:r>
              <a:rPr lang="pt-BR" sz="2800" dirty="0"/>
              <a:t>Atendimento a outras regiões.</a:t>
            </a:r>
          </a:p>
          <a:p>
            <a:r>
              <a:rPr lang="pt-BR" sz="2800" dirty="0"/>
              <a:t>Funcionamento 24 horas.</a:t>
            </a:r>
          </a:p>
          <a:p>
            <a:r>
              <a:rPr lang="pt-BR" sz="2800" dirty="0"/>
              <a:t>Investimento inicial mais baixo.</a:t>
            </a:r>
          </a:p>
        </p:txBody>
      </p:sp>
    </p:spTree>
    <p:extLst>
      <p:ext uri="{BB962C8B-B14F-4D97-AF65-F5344CB8AC3E}">
        <p14:creationId xmlns:p14="http://schemas.microsoft.com/office/powerpoint/2010/main" val="334923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761307"/>
            <a:ext cx="9106746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TECNOLOGIAS -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95937"/>
            <a:ext cx="10158306" cy="4839628"/>
          </a:xfrm>
        </p:spPr>
        <p:txBody>
          <a:bodyPr>
            <a:noAutofit/>
          </a:bodyPr>
          <a:lstStyle/>
          <a:p>
            <a:r>
              <a:rPr lang="pt-BR" sz="2800" b="1" dirty="0"/>
              <a:t>API - </a:t>
            </a:r>
            <a:r>
              <a:rPr lang="pt-BR" sz="2800" b="1" dirty="0" err="1"/>
              <a:t>Application</a:t>
            </a:r>
            <a:r>
              <a:rPr lang="pt-BR" sz="2800" b="1" dirty="0"/>
              <a:t> </a:t>
            </a:r>
            <a:r>
              <a:rPr lang="pt-BR" sz="2800" b="1" dirty="0" err="1"/>
              <a:t>Programming</a:t>
            </a:r>
            <a:r>
              <a:rPr lang="pt-BR" sz="2800" b="1" dirty="0"/>
              <a:t> Interface (Interface de Programação de Aplicativos) : </a:t>
            </a:r>
            <a:r>
              <a:rPr lang="pt-BR" dirty="0"/>
              <a:t>Um conjunto de rotinas e padrões de programação para acesso a um aplicativo de software ou plataforma baseado na Web. Ex.: Google Maps.</a:t>
            </a:r>
          </a:p>
          <a:p>
            <a:endParaRPr lang="pt-BR" sz="2800" dirty="0"/>
          </a:p>
          <a:p>
            <a:r>
              <a:rPr lang="pt-BR" sz="2800" dirty="0"/>
              <a:t>Banco de Dados – SQL Server 2012 : </a:t>
            </a:r>
            <a:r>
              <a:rPr lang="pt-BR" dirty="0"/>
              <a:t>Um banco de dados é uma coleção organizada de informações - ou dados - estruturadas, normalmente armazenadas eletronicamente em um sistema de computador. (ORACLE, 2021)</a:t>
            </a:r>
          </a:p>
        </p:txBody>
      </p:sp>
    </p:spTree>
    <p:extLst>
      <p:ext uri="{BB962C8B-B14F-4D97-AF65-F5344CB8AC3E}">
        <p14:creationId xmlns:p14="http://schemas.microsoft.com/office/powerpoint/2010/main" val="3349232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761307"/>
            <a:ext cx="9106746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TECNOLOGIAS -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95937"/>
            <a:ext cx="10158306" cy="4839628"/>
          </a:xfrm>
        </p:spPr>
        <p:txBody>
          <a:bodyPr>
            <a:noAutofit/>
          </a:bodyPr>
          <a:lstStyle/>
          <a:p>
            <a:r>
              <a:rPr lang="pt-BR" sz="2800" dirty="0"/>
              <a:t>Linguagem de Programação – C Sharp (C#) : </a:t>
            </a:r>
            <a:r>
              <a:rPr lang="pt-BR" dirty="0"/>
              <a:t>O “C Sharp” ou “C#” como é mais conhecido é uma linguagem de programação orientação a objetos, que foi desenvolvida pela Microsoft sendo executada através do .NET Framework.</a:t>
            </a:r>
            <a:endParaRPr lang="en-US" dirty="0"/>
          </a:p>
          <a:p>
            <a:endParaRPr lang="en-US" dirty="0"/>
          </a:p>
          <a:p>
            <a:r>
              <a:rPr lang="en-US" sz="2800" dirty="0"/>
              <a:t>ADO.NET Entity Framework : </a:t>
            </a:r>
            <a:r>
              <a:rPr lang="pt-BR" dirty="0"/>
              <a:t>O </a:t>
            </a:r>
            <a:r>
              <a:rPr lang="pt-BR" dirty="0" err="1"/>
              <a:t>Entity</a:t>
            </a:r>
            <a:r>
              <a:rPr lang="pt-BR" dirty="0"/>
              <a:t> Framework é uma ferramenta presente no Visual Studio que abstrai grande parte da comunicação com o banco de dados, ou seja, grande parte das codificações para realizar conexão e funcionamento com o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3741546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77334" y="200198"/>
            <a:ext cx="9106746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TECNOLOGIAS - Software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074375"/>
            <a:ext cx="10158306" cy="4839628"/>
          </a:xfrm>
        </p:spPr>
        <p:txBody>
          <a:bodyPr>
            <a:noAutofit/>
          </a:bodyPr>
          <a:lstStyle/>
          <a:p>
            <a:r>
              <a:rPr lang="pt-BR" sz="2800" dirty="0"/>
              <a:t>UML – </a:t>
            </a:r>
            <a:r>
              <a:rPr lang="pt-BR" sz="2800" dirty="0" err="1"/>
              <a:t>Unified</a:t>
            </a:r>
            <a:r>
              <a:rPr lang="pt-BR" sz="2800" dirty="0"/>
              <a:t> </a:t>
            </a:r>
            <a:r>
              <a:rPr lang="pt-BR" sz="2800" dirty="0" err="1"/>
              <a:t>Modeling</a:t>
            </a:r>
            <a:r>
              <a:rPr lang="pt-BR" sz="2800" dirty="0"/>
              <a:t> </a:t>
            </a:r>
            <a:r>
              <a:rPr lang="pt-BR" sz="2800" dirty="0" err="1"/>
              <a:t>Language</a:t>
            </a:r>
            <a:r>
              <a:rPr lang="pt-BR" sz="2800" dirty="0"/>
              <a:t> (Linguagem de Modelagem Unificada) : </a:t>
            </a:r>
            <a:r>
              <a:rPr lang="pt-BR" dirty="0"/>
              <a:t>Segundo Guedes (2011) é muito importante destacar que a UML não é uma linguagem de programação, mas sim uma linguagem de modelagem, que tem como objetivo de ajudar os desenvolvedores de software a definir os requisitos, características, estruturas, comportamentos, incluindo até mesmo a definição do hardware necessário para melhor desempenho do software.</a:t>
            </a:r>
          </a:p>
          <a:p>
            <a:r>
              <a:rPr lang="pt-BR" sz="2800" dirty="0" err="1"/>
              <a:t>Xamarin</a:t>
            </a:r>
            <a:r>
              <a:rPr lang="pt-BR" sz="2800" dirty="0"/>
              <a:t> : </a:t>
            </a:r>
            <a:r>
              <a:rPr lang="pt-BR" dirty="0"/>
              <a:t>O </a:t>
            </a:r>
            <a:r>
              <a:rPr lang="pt-BR" dirty="0" err="1"/>
              <a:t>Xamarin</a:t>
            </a:r>
            <a:r>
              <a:rPr lang="pt-BR" dirty="0"/>
              <a:t> é uma camada de abstração que gerencia a comunicação de código compartilhado com o código de plataforma subjacente. O </a:t>
            </a:r>
            <a:r>
              <a:rPr lang="pt-BR" dirty="0" err="1"/>
              <a:t>Xamarin</a:t>
            </a:r>
            <a:r>
              <a:rPr lang="pt-BR" dirty="0"/>
              <a:t> é executado em um ambiente gerenciado que fornece conveniências, como alocação de memória e coleta de lixo. (MICROSOFT, 2020).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125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55997" y="1965273"/>
            <a:ext cx="8596668" cy="1826581"/>
          </a:xfrm>
        </p:spPr>
        <p:txBody>
          <a:bodyPr/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755997" y="4248614"/>
            <a:ext cx="8596668" cy="836342"/>
          </a:xfrm>
        </p:spPr>
        <p:txBody>
          <a:bodyPr>
            <a:normAutofit/>
          </a:bodyPr>
          <a:lstStyle/>
          <a:p>
            <a:r>
              <a:rPr lang="pt-BR" sz="4000" b="1" dirty="0"/>
              <a:t>PESQUISA REALIZADA</a:t>
            </a:r>
            <a:endParaRPr lang="pt-BR" sz="4000" dirty="0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3317768" y="3830991"/>
            <a:ext cx="8596668" cy="1826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705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8"/>
    </mc:Choice>
    <mc:Fallback xmlns="">
      <p:transition spd="slow" advTm="648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761307"/>
            <a:ext cx="10546926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LOCAL DE ESTUDO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386103"/>
            <a:ext cx="10158306" cy="4839628"/>
          </a:xfrm>
        </p:spPr>
        <p:txBody>
          <a:bodyPr>
            <a:noAutofit/>
          </a:bodyPr>
          <a:lstStyle/>
          <a:p>
            <a:r>
              <a:rPr lang="pt-BR" sz="2800" dirty="0"/>
              <a:t>O estudo foi realizado identificando uma necessidade ao nicho de empresas que trabalham com vendas através de </a:t>
            </a:r>
            <a:r>
              <a:rPr lang="pt-BR" sz="2800" dirty="0" err="1"/>
              <a:t>marketplaces</a:t>
            </a:r>
            <a:r>
              <a:rPr lang="pt-BR" sz="2800" dirty="0"/>
              <a:t>, as mesmas são clientes de uma empresa de sistemas ERP localizada em Linhares – ES aonde sou colaborador.</a:t>
            </a:r>
          </a:p>
          <a:p>
            <a:endParaRPr lang="pt-BR" sz="2800" dirty="0"/>
          </a:p>
          <a:p>
            <a:r>
              <a:rPr lang="pt-BR" sz="2800" dirty="0"/>
              <a:t>Em entrevistas pessoalmente com os empresários foi diagnosticado em que dentro das empresas foram necessários criar setores de atendimento e gerenciamento das plataformas a parte do gerenciamento da empresa em si.</a:t>
            </a:r>
          </a:p>
        </p:txBody>
      </p:sp>
    </p:spTree>
    <p:extLst>
      <p:ext uri="{BB962C8B-B14F-4D97-AF65-F5344CB8AC3E}">
        <p14:creationId xmlns:p14="http://schemas.microsoft.com/office/powerpoint/2010/main" val="857381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1287"/>
            <a:ext cx="10546926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LOCAL DE ESTUDO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0BCE558-08DA-46EF-9A13-B84E108B0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6103"/>
            <a:ext cx="10158306" cy="4839628"/>
          </a:xfrm>
        </p:spPr>
        <p:txBody>
          <a:bodyPr>
            <a:noAutofit/>
          </a:bodyPr>
          <a:lstStyle/>
          <a:p>
            <a:endParaRPr lang="pt-BR" sz="2800" dirty="0"/>
          </a:p>
          <a:p>
            <a:r>
              <a:rPr lang="pt-BR" sz="2800" dirty="0"/>
              <a:t>Após todos os trâmites na plataforma todas as informações referentes a pedidos ainda tinham que ser passados manualmente para o ERP da empresa.</a:t>
            </a:r>
          </a:p>
        </p:txBody>
      </p:sp>
    </p:spTree>
    <p:extLst>
      <p:ext uri="{BB962C8B-B14F-4D97-AF65-F5344CB8AC3E}">
        <p14:creationId xmlns:p14="http://schemas.microsoft.com/office/powerpoint/2010/main" val="17106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3B9C4-1DB3-45A3-A9D7-30E64C61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92232"/>
            <a:ext cx="8596668" cy="670560"/>
          </a:xfrm>
        </p:spPr>
        <p:txBody>
          <a:bodyPr>
            <a:normAutofit/>
          </a:bodyPr>
          <a:lstStyle/>
          <a:p>
            <a:r>
              <a:rPr lang="pt-BR" dirty="0"/>
              <a:t>DIAGRAMA DE CASO DE USO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EA353A6-5DC8-435E-B92D-AE26E83EA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C0725B-F3D0-4B00-B0E2-E7D1BB423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9" y="1670550"/>
            <a:ext cx="11019621" cy="35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20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47007"/>
            <a:ext cx="10546926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BANCO DE DADOS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E37277B-AC21-4DDA-9FC0-3E211A9DD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2" y="1185660"/>
            <a:ext cx="10576576" cy="448667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72BBF7D-D312-4B72-B6BD-20EB333B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12" y="1185660"/>
            <a:ext cx="10576577" cy="525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45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47007"/>
            <a:ext cx="10546926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DIAGRAMA DE CLASSES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FF1C9C-64D1-443B-A146-4EFBC7F71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33" y="1271803"/>
            <a:ext cx="5713527" cy="52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0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55997" y="1965273"/>
            <a:ext cx="8596668" cy="1826581"/>
          </a:xfrm>
        </p:spPr>
        <p:txBody>
          <a:bodyPr/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755997" y="4248614"/>
            <a:ext cx="8596668" cy="836342"/>
          </a:xfrm>
        </p:spPr>
        <p:txBody>
          <a:bodyPr>
            <a:normAutofit/>
          </a:bodyPr>
          <a:lstStyle/>
          <a:p>
            <a:r>
              <a:rPr lang="pt-BR" sz="4000" b="1" dirty="0"/>
              <a:t>INTRODUÇÃO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3317768" y="3830991"/>
            <a:ext cx="8596668" cy="1826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10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8"/>
    </mc:Choice>
    <mc:Fallback xmlns="">
      <p:transition spd="slow" advTm="648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47007"/>
            <a:ext cx="10546926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PROTOTIPAGEM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DEA9C3-30DB-4473-AEC1-EF9FFA6F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38" y="1312769"/>
            <a:ext cx="2730885" cy="526670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8EA2C26-C73A-4527-81DA-1075E03C5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557" y="1312769"/>
            <a:ext cx="2730885" cy="53076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CED7271-6E94-494A-B123-F6B087938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77" y="1271803"/>
            <a:ext cx="2730886" cy="53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40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PROTOTIPAGEM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0DECA0-78AE-4F90-B8C0-F3E9BD59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30" y="1317523"/>
            <a:ext cx="2764135" cy="54066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394CD6-57DC-4E02-A5E9-D3431CA0E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278" y="1317523"/>
            <a:ext cx="2764134" cy="54066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1168DD-0C9B-49A5-89B1-DEF3B7E69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625" y="1317523"/>
            <a:ext cx="2764134" cy="541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2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DC82150-F37A-4348-967E-3126BF44C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PROTOTIPAGEM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3C63CC-900E-4EA5-A02C-0B3EF3CA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44" y="1317523"/>
            <a:ext cx="2730639" cy="53198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E18CFE9-4FD0-4E0C-A1B6-DCB49DEB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198" y="1317523"/>
            <a:ext cx="2730639" cy="533020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7C009FB-1E6C-4007-93A1-145542330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051" y="1317524"/>
            <a:ext cx="2719759" cy="53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80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C9CB3D5-D1A7-43CD-A8D4-BC44974B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25" y="1322775"/>
            <a:ext cx="2664135" cy="517967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49AD10B-B19C-4600-B236-1AD7C7EC2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PROTOTIPAGEM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4388AB6-25F7-45C3-915C-10848E6D9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06" y="1317523"/>
            <a:ext cx="2664135" cy="518973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0E3A915-51A6-4EE1-B583-238912C1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87" y="1317524"/>
            <a:ext cx="2648041" cy="51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CF203AAA-6C73-4566-8D3F-DAA9AD72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PROTOTIPAGEM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DA064F4-EB33-474C-BDBB-AA8862E4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711" y="1114101"/>
            <a:ext cx="2782577" cy="54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76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LAYOUT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7BE654-49B2-4158-BA30-A94F19813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17524"/>
            <a:ext cx="2947015" cy="52391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A4D628F-284A-4F76-B3B7-FD460249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765" y="1317522"/>
            <a:ext cx="2947015" cy="52391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BF11CF-C8D7-40D5-A5E9-5AE5440FB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197" y="1317522"/>
            <a:ext cx="2947015" cy="52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76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1FF6AFB7-B3D6-4FD3-91CB-C7438A74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LAYOUT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133B86D-FAA3-4571-8158-89D5E8CA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17523"/>
            <a:ext cx="2924806" cy="51996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49D6A5-2801-491E-8F1F-9CE8FC64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994" y="1317523"/>
            <a:ext cx="2924806" cy="519965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6E05035-713D-42C2-B5A5-F77C0205C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654" y="1310794"/>
            <a:ext cx="2928591" cy="52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76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0B38855-452E-45A9-A0FD-DA96FCCA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726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LAYOUT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319E2D5-DDDE-4D0E-9D24-A6ACDE0C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17523"/>
            <a:ext cx="2963641" cy="52686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F17667-8EAD-46C9-AFE6-86D9050C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651" y="1317522"/>
            <a:ext cx="2963641" cy="526869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AB1CD03-8D25-4DFE-A5F6-1675D6E6B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68" y="1317522"/>
            <a:ext cx="2963641" cy="52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76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7712BA06-B9E0-416D-9F40-819130397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726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LAYOUT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CD18571-1FF9-42ED-AD93-268425AF5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317523"/>
            <a:ext cx="2930390" cy="52095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2E9F736-ACD6-40C5-AE6A-61942999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16" y="1317523"/>
            <a:ext cx="2930390" cy="520958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948BA4E-2B07-4717-9152-19B341AE6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897" y="1317522"/>
            <a:ext cx="2930390" cy="52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9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7712BA06-B9E0-416D-9F40-819130397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726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LAYOUT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5638F5-DE5F-4FCC-9D01-149CD645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05" y="1317522"/>
            <a:ext cx="2930390" cy="52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27357"/>
            <a:ext cx="10272606" cy="4839628"/>
          </a:xfrm>
        </p:spPr>
        <p:txBody>
          <a:bodyPr>
            <a:normAutofit/>
          </a:bodyPr>
          <a:lstStyle/>
          <a:p>
            <a:r>
              <a:rPr lang="pt-BR" sz="3200" dirty="0"/>
              <a:t>A Importância da Tecnologia no ambiente empresarial.</a:t>
            </a:r>
          </a:p>
          <a:p>
            <a:r>
              <a:rPr lang="pt-BR" sz="3200" dirty="0"/>
              <a:t>Comercio eletrônico em meio a pandemia.</a:t>
            </a:r>
          </a:p>
          <a:p>
            <a:r>
              <a:rPr lang="pt-BR" sz="3200" dirty="0"/>
              <a:t>Pequenas e medias empresas com poucos recursos tecnológicos.</a:t>
            </a:r>
          </a:p>
          <a:p>
            <a:r>
              <a:rPr lang="pt-BR" sz="3200" dirty="0"/>
              <a:t>Mão de obra tecnológica cara.</a:t>
            </a:r>
          </a:p>
          <a:p>
            <a:r>
              <a:rPr lang="pt-BR" sz="3200" dirty="0"/>
              <a:t>Expansão do comercio para o meio nacional.</a:t>
            </a:r>
          </a:p>
        </p:txBody>
      </p:sp>
    </p:spTree>
    <p:extLst>
      <p:ext uri="{BB962C8B-B14F-4D97-AF65-F5344CB8AC3E}">
        <p14:creationId xmlns:p14="http://schemas.microsoft.com/office/powerpoint/2010/main" val="140869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55997" y="1965273"/>
            <a:ext cx="8596668" cy="1826581"/>
          </a:xfrm>
        </p:spPr>
        <p:txBody>
          <a:bodyPr/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755997" y="4248614"/>
            <a:ext cx="8596668" cy="836342"/>
          </a:xfrm>
        </p:spPr>
        <p:txBody>
          <a:bodyPr>
            <a:normAutofit/>
          </a:bodyPr>
          <a:lstStyle/>
          <a:p>
            <a:r>
              <a:rPr lang="pt-BR" sz="4000" b="1" dirty="0"/>
              <a:t>CONSIDERAÇÕES FINAIS</a:t>
            </a:r>
            <a:endParaRPr lang="pt-BR" sz="4000" dirty="0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3317768" y="3830991"/>
            <a:ext cx="8596668" cy="1826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701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8"/>
    </mc:Choice>
    <mc:Fallback xmlns="">
      <p:transition spd="slow" advTm="648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60709" y="1427357"/>
            <a:ext cx="8596668" cy="483962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software apresentado atende aos objetivos gerais e específicos aonde a rotina de cadastramento e postagem do produto em vários </a:t>
            </a:r>
            <a:r>
              <a:rPr lang="pt-BR" dirty="0" err="1"/>
              <a:t>marketplace</a:t>
            </a:r>
            <a:r>
              <a:rPr lang="pt-BR" dirty="0"/>
              <a:t> em uma única plataforma.</a:t>
            </a:r>
          </a:p>
          <a:p>
            <a:r>
              <a:rPr lang="pt-BR" dirty="0"/>
              <a:t>O software em questão não tem demanda para entrar em produção, sendo necessário realizar a integração com a API dos </a:t>
            </a:r>
            <a:r>
              <a:rPr lang="pt-BR" dirty="0" err="1"/>
              <a:t>marketplaces</a:t>
            </a:r>
            <a:r>
              <a:rPr lang="pt-BR" dirty="0"/>
              <a:t> para conseguir.</a:t>
            </a:r>
          </a:p>
          <a:p>
            <a:r>
              <a:rPr lang="pt-BR" dirty="0"/>
              <a:t>O software foi desenvolvido parcialmente, tendo como foco a rotina referente a publicação do produto, pois toda a parte de gerenciamento dos pedidos e faturamento no mesmo dependia de uma integração real com o </a:t>
            </a:r>
            <a:r>
              <a:rPr lang="pt-BR" dirty="0" err="1"/>
              <a:t>marketplace</a:t>
            </a:r>
            <a:r>
              <a:rPr lang="pt-BR" dirty="0"/>
              <a:t> para um desenvolvimento significativo, sendo aprimorado futuramente.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1852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55997" y="1965273"/>
            <a:ext cx="8596668" cy="1826581"/>
          </a:xfrm>
        </p:spPr>
        <p:txBody>
          <a:bodyPr/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755997" y="4248614"/>
            <a:ext cx="8596668" cy="836342"/>
          </a:xfrm>
        </p:spPr>
        <p:txBody>
          <a:bodyPr>
            <a:normAutofit/>
          </a:bodyPr>
          <a:lstStyle/>
          <a:p>
            <a:r>
              <a:rPr lang="pt-BR" sz="4000" b="1" dirty="0"/>
              <a:t>REFERÊNCIAS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3317768" y="3830991"/>
            <a:ext cx="8596668" cy="1826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44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8"/>
    </mc:Choice>
    <mc:Fallback xmlns="">
      <p:transition spd="slow" advTm="648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27357"/>
            <a:ext cx="10371666" cy="4839628"/>
          </a:xfrm>
        </p:spPr>
        <p:txBody>
          <a:bodyPr>
            <a:normAutofit/>
          </a:bodyPr>
          <a:lstStyle/>
          <a:p>
            <a:r>
              <a:rPr lang="pt-BR" dirty="0"/>
              <a:t>CLIMBA COMMERCE (Santa Catarina) (org.). O que é E-Commerce? 2018. Disponível em: https://www.climba.com.br/blog/o-que-e-e-commerce-loja-virtual/. Acesso em: 09 dez. 2020.</a:t>
            </a:r>
          </a:p>
          <a:p>
            <a:endParaRPr lang="pt-BR" dirty="0"/>
          </a:p>
          <a:p>
            <a:r>
              <a:rPr lang="pt-BR" dirty="0"/>
              <a:t>CLIMBA COMMERCE (Santa Catarina) (org.). O que é Marketplace? 2018. Disponível em: https://www.climba.com.br/blog/o-que-e-e-commerce-loja-virtual/. Acesso em: 09 dez. 2020.</a:t>
            </a:r>
          </a:p>
          <a:p>
            <a:endParaRPr lang="pt-BR" dirty="0"/>
          </a:p>
          <a:p>
            <a:r>
              <a:rPr lang="pt-BR" dirty="0"/>
              <a:t>CLIMBA COMMERCE (Santa Catarina) (org.). Os números do E-Commerce. 2018. Disponível em: https://www.climba.com.br/blog/o-que-e-e-commerce-loja-virtual/. Acesso em: 09 dez. 2020.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5654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27357"/>
            <a:ext cx="10257366" cy="4839628"/>
          </a:xfrm>
        </p:spPr>
        <p:txBody>
          <a:bodyPr>
            <a:normAutofit/>
          </a:bodyPr>
          <a:lstStyle/>
          <a:p>
            <a:r>
              <a:rPr lang="pt-BR" dirty="0"/>
              <a:t>REDAÇÃO CANALTECH. O que é API? Disponível em: https://canaltech.com.br/software/o-que-e-</a:t>
            </a:r>
            <a:r>
              <a:rPr lang="pt-BR" dirty="0" err="1"/>
              <a:t>api</a:t>
            </a:r>
            <a:r>
              <a:rPr lang="pt-BR" dirty="0"/>
              <a:t>/#:~:text=API%20%C3%A9%20um%20conjunto%20de,Interface%20de%20Programa%C3%A7%C3%A3o%20de%20Aplicativos%22.. Acesso em: 26 nov. 2020.</a:t>
            </a:r>
          </a:p>
          <a:p>
            <a:endParaRPr lang="pt-BR" dirty="0"/>
          </a:p>
          <a:p>
            <a:r>
              <a:rPr lang="pt-BR" dirty="0"/>
              <a:t>SANTOS, Leon. Setor cresce e é responsável pelo sucesso de vendas durante isolamento: Setor cresce no brasil e é responsável pelo sucesso de vendas durante isolamento. 2020. Disponível em: https://cfa.org.br/sem-</a:t>
            </a:r>
            <a:r>
              <a:rPr lang="pt-BR" dirty="0" err="1"/>
              <a:t>logistica</a:t>
            </a:r>
            <a:r>
              <a:rPr lang="pt-BR" dirty="0"/>
              <a:t>-e-commerce-</a:t>
            </a:r>
            <a:r>
              <a:rPr lang="pt-BR" dirty="0" err="1"/>
              <a:t>nao</a:t>
            </a:r>
            <a:r>
              <a:rPr lang="pt-BR" dirty="0"/>
              <a:t>-funciona/. Acesso em: 29 ago. 2021.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657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27357"/>
            <a:ext cx="10219266" cy="483962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ORACLE. Banco de dados definido. 2021. Disponível em: https://www.oracle.com/</a:t>
            </a:r>
            <a:r>
              <a:rPr lang="pt-BR" dirty="0" err="1"/>
              <a:t>br</a:t>
            </a:r>
            <a:r>
              <a:rPr lang="pt-BR" dirty="0"/>
              <a:t>/</a:t>
            </a:r>
            <a:r>
              <a:rPr lang="pt-BR" dirty="0" err="1"/>
              <a:t>database</a:t>
            </a:r>
            <a:r>
              <a:rPr lang="pt-BR" dirty="0"/>
              <a:t>/</a:t>
            </a:r>
            <a:r>
              <a:rPr lang="pt-BR" dirty="0" err="1"/>
              <a:t>what-is-database</a:t>
            </a:r>
            <a:r>
              <a:rPr lang="pt-BR" dirty="0"/>
              <a:t>/. Acesso em: 31 ago. 2021.</a:t>
            </a:r>
          </a:p>
          <a:p>
            <a:endParaRPr lang="pt-BR" dirty="0"/>
          </a:p>
          <a:p>
            <a:r>
              <a:rPr lang="pt-BR" dirty="0"/>
              <a:t>ORACLE. O que é um software de banco de dados? 2021. Disponível em: https://www.oracle.com/</a:t>
            </a:r>
            <a:r>
              <a:rPr lang="pt-BR" dirty="0" err="1"/>
              <a:t>br</a:t>
            </a:r>
            <a:r>
              <a:rPr lang="pt-BR" dirty="0"/>
              <a:t>/</a:t>
            </a:r>
            <a:r>
              <a:rPr lang="pt-BR" dirty="0" err="1"/>
              <a:t>database</a:t>
            </a:r>
            <a:r>
              <a:rPr lang="pt-BR" dirty="0"/>
              <a:t>/</a:t>
            </a:r>
            <a:r>
              <a:rPr lang="pt-BR" dirty="0" err="1"/>
              <a:t>what-is-database</a:t>
            </a:r>
            <a:r>
              <a:rPr lang="pt-BR" dirty="0"/>
              <a:t>/. Acesso em: 31 ago. 2021.</a:t>
            </a:r>
          </a:p>
          <a:p>
            <a:endParaRPr lang="pt-BR" dirty="0"/>
          </a:p>
          <a:p>
            <a:r>
              <a:rPr lang="pt-BR" dirty="0"/>
              <a:t>SAADE, Joel. C# Guia do Programador: sobre c#. São Paulo: </a:t>
            </a:r>
            <a:r>
              <a:rPr lang="pt-BR" dirty="0" err="1"/>
              <a:t>Novatec</a:t>
            </a:r>
            <a:r>
              <a:rPr lang="pt-BR" dirty="0"/>
              <a:t> Editora, 2010. Disponível em: https://s3.novatec.com.br/</a:t>
            </a:r>
            <a:r>
              <a:rPr lang="pt-BR" dirty="0" err="1"/>
              <a:t>capitulos</a:t>
            </a:r>
            <a:r>
              <a:rPr lang="pt-BR" dirty="0"/>
              <a:t>/capitulo-9788575222539.pdf. Acesso em: 01 set. 2021.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1569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27357"/>
            <a:ext cx="10219266" cy="4839628"/>
          </a:xfrm>
        </p:spPr>
        <p:txBody>
          <a:bodyPr>
            <a:normAutofit/>
          </a:bodyPr>
          <a:lstStyle/>
          <a:p>
            <a:r>
              <a:rPr lang="pt-BR" dirty="0"/>
              <a:t>GUEDES, </a:t>
            </a:r>
            <a:r>
              <a:rPr lang="pt-BR" dirty="0" err="1"/>
              <a:t>Gilleanes</a:t>
            </a:r>
            <a:r>
              <a:rPr lang="pt-BR" dirty="0"/>
              <a:t> T. A.. UML 2 - Uma abordagem pratica: Introdução à UML. São Paulo: </a:t>
            </a:r>
            <a:r>
              <a:rPr lang="pt-BR" dirty="0" err="1"/>
              <a:t>Novatec</a:t>
            </a:r>
            <a:r>
              <a:rPr lang="pt-BR" dirty="0"/>
              <a:t> Editora, 2011.</a:t>
            </a:r>
          </a:p>
          <a:p>
            <a:endParaRPr lang="pt-BR" dirty="0"/>
          </a:p>
          <a:p>
            <a:r>
              <a:rPr lang="pt-BR" dirty="0"/>
              <a:t>MICROSOFT (EUA). </a:t>
            </a:r>
            <a:r>
              <a:rPr lang="pt-BR" dirty="0" err="1"/>
              <a:t>Entity</a:t>
            </a:r>
            <a:r>
              <a:rPr lang="pt-BR" dirty="0"/>
              <a:t> Framework 6. 2020. Disponível em: https://docs.microsoft.com/</a:t>
            </a:r>
            <a:r>
              <a:rPr lang="pt-BR" dirty="0" err="1"/>
              <a:t>pt-br</a:t>
            </a:r>
            <a:r>
              <a:rPr lang="pt-BR" dirty="0"/>
              <a:t>/</a:t>
            </a:r>
            <a:r>
              <a:rPr lang="pt-BR" dirty="0" err="1"/>
              <a:t>ef</a:t>
            </a:r>
            <a:r>
              <a:rPr lang="pt-BR" dirty="0"/>
              <a:t>/ef6/. Acesso em: 15 set. 2021.</a:t>
            </a:r>
          </a:p>
          <a:p>
            <a:endParaRPr lang="pt-BR" dirty="0"/>
          </a:p>
          <a:p>
            <a:r>
              <a:rPr lang="pt-BR" dirty="0"/>
              <a:t>MICROSOFT (EUA). O que é o </a:t>
            </a:r>
            <a:r>
              <a:rPr lang="pt-BR" dirty="0" err="1"/>
              <a:t>Xamarin</a:t>
            </a:r>
            <a:r>
              <a:rPr lang="pt-BR" dirty="0"/>
              <a:t>? 2020. Disponível em: https://docs.microsoft.com/</a:t>
            </a:r>
            <a:r>
              <a:rPr lang="pt-BR" dirty="0" err="1"/>
              <a:t>pt-br</a:t>
            </a:r>
            <a:r>
              <a:rPr lang="pt-BR" dirty="0"/>
              <a:t>/</a:t>
            </a:r>
            <a:r>
              <a:rPr lang="pt-BR" dirty="0" err="1"/>
              <a:t>xamarin</a:t>
            </a:r>
            <a:r>
              <a:rPr lang="pt-BR" dirty="0"/>
              <a:t>/</a:t>
            </a:r>
            <a:r>
              <a:rPr lang="pt-BR" dirty="0" err="1"/>
              <a:t>get-started</a:t>
            </a:r>
            <a:r>
              <a:rPr lang="pt-BR" dirty="0"/>
              <a:t>/</a:t>
            </a:r>
            <a:r>
              <a:rPr lang="pt-BR" dirty="0" err="1"/>
              <a:t>what-is-xamarin</a:t>
            </a:r>
            <a:r>
              <a:rPr lang="pt-BR" dirty="0"/>
              <a:t>. Acesso em: 15 set. 2021.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3104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"/>
            <a:ext cx="12182140" cy="6858000"/>
          </a:xfrm>
          <a:prstGeom prst="rect">
            <a:avLst/>
          </a:prstGeom>
        </p:spPr>
      </p:pic>
      <p:sp>
        <p:nvSpPr>
          <p:cNvPr id="5" name="Título 3"/>
          <p:cNvSpPr txBox="1">
            <a:spLocks/>
          </p:cNvSpPr>
          <p:nvPr/>
        </p:nvSpPr>
        <p:spPr>
          <a:xfrm>
            <a:off x="3278439" y="1553497"/>
            <a:ext cx="8596668" cy="10468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pt-BR" sz="6000" dirty="0"/>
              <a:t>OBRIGADO!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91208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OBJETIVO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27357"/>
            <a:ext cx="10318326" cy="4839628"/>
          </a:xfrm>
        </p:spPr>
        <p:txBody>
          <a:bodyPr>
            <a:normAutofit/>
          </a:bodyPr>
          <a:lstStyle/>
          <a:p>
            <a:endParaRPr lang="pt-BR" sz="3200" dirty="0"/>
          </a:p>
          <a:p>
            <a:r>
              <a:rPr lang="pt-BR" sz="3200" dirty="0"/>
              <a:t>Desenvolver um sistema que faça integrações com diversos </a:t>
            </a:r>
            <a:r>
              <a:rPr lang="pt-BR" sz="3200" dirty="0" err="1"/>
              <a:t>marketplaces</a:t>
            </a:r>
            <a:r>
              <a:rPr lang="pt-BR" sz="3200" dirty="0"/>
              <a:t>, conseguindo realizar postagens e manutenção dos produtos, controlando gerencialmente a movimentação dos produtos e faturamento via </a:t>
            </a:r>
            <a:r>
              <a:rPr lang="pt-BR" sz="3200" dirty="0" err="1"/>
              <a:t>marketplace</a:t>
            </a:r>
            <a:r>
              <a:rPr lang="pt-B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64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OBJETIVOS ESPECÍFICOS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27357"/>
            <a:ext cx="10318326" cy="4839628"/>
          </a:xfrm>
        </p:spPr>
        <p:txBody>
          <a:bodyPr>
            <a:normAutofit/>
          </a:bodyPr>
          <a:lstStyle/>
          <a:p>
            <a:r>
              <a:rPr lang="pt-BR" sz="2800" dirty="0"/>
              <a:t>Realizar a inserção de um único cadastro de produto em diversos </a:t>
            </a:r>
            <a:r>
              <a:rPr lang="pt-BR" sz="2800" dirty="0" err="1"/>
              <a:t>Marketplaces</a:t>
            </a:r>
            <a:r>
              <a:rPr lang="pt-BR" sz="2800" dirty="0"/>
              <a:t> diferentes;</a:t>
            </a:r>
          </a:p>
          <a:p>
            <a:endParaRPr lang="pt-BR" sz="2800" dirty="0"/>
          </a:p>
          <a:p>
            <a:r>
              <a:rPr lang="pt-BR" sz="2800" dirty="0"/>
              <a:t>Centralizar toda a estrutura de gerenciamento em um único Software;</a:t>
            </a:r>
          </a:p>
          <a:p>
            <a:endParaRPr lang="pt-BR" sz="2800" dirty="0"/>
          </a:p>
          <a:p>
            <a:r>
              <a:rPr lang="pt-BR" sz="2800" dirty="0"/>
              <a:t>Construir software desktop/mobile que consiga realizar todas as funcionalidades, alcançando assim a praticidade de acesso as informações;</a:t>
            </a:r>
          </a:p>
        </p:txBody>
      </p:sp>
    </p:spTree>
    <p:extLst>
      <p:ext uri="{BB962C8B-B14F-4D97-AF65-F5344CB8AC3E}">
        <p14:creationId xmlns:p14="http://schemas.microsoft.com/office/powerpoint/2010/main" val="14960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9272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METODOLÓGIA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27357"/>
            <a:ext cx="10318326" cy="4839628"/>
          </a:xfrm>
        </p:spPr>
        <p:txBody>
          <a:bodyPr>
            <a:normAutofit/>
          </a:bodyPr>
          <a:lstStyle/>
          <a:p>
            <a:endParaRPr lang="pt-BR" sz="3200" dirty="0"/>
          </a:p>
          <a:p>
            <a:r>
              <a:rPr lang="pt-BR" sz="2800" dirty="0"/>
              <a:t>Para a pesquisa realizada em questão pode de classificar como: </a:t>
            </a:r>
            <a:r>
              <a:rPr lang="pt-BR" sz="2800" b="1" u="sng" dirty="0"/>
              <a:t>Exploratória, Qualitativa.</a:t>
            </a:r>
          </a:p>
          <a:p>
            <a:endParaRPr lang="pt-BR" sz="2800" dirty="0"/>
          </a:p>
          <a:p>
            <a:r>
              <a:rPr lang="pt-BR" sz="2800" dirty="0"/>
              <a:t>Levantamento de dados por meio de: entrevistas a empresas que atuam no ramo (Clientes da instituição que sou colaborador).</a:t>
            </a:r>
          </a:p>
        </p:txBody>
      </p:sp>
    </p:spTree>
    <p:extLst>
      <p:ext uri="{BB962C8B-B14F-4D97-AF65-F5344CB8AC3E}">
        <p14:creationId xmlns:p14="http://schemas.microsoft.com/office/powerpoint/2010/main" val="376272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55997" y="1965273"/>
            <a:ext cx="8596668" cy="1826581"/>
          </a:xfrm>
        </p:spPr>
        <p:txBody>
          <a:bodyPr/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755997" y="4248614"/>
            <a:ext cx="8596668" cy="836342"/>
          </a:xfrm>
        </p:spPr>
        <p:txBody>
          <a:bodyPr>
            <a:normAutofit/>
          </a:bodyPr>
          <a:lstStyle/>
          <a:p>
            <a:r>
              <a:rPr lang="pt-BR" sz="4000" b="1" dirty="0"/>
              <a:t>REFERENCIAL TEÓRICO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3317768" y="3830991"/>
            <a:ext cx="8596668" cy="1826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300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8"/>
    </mc:Choice>
    <mc:Fallback xmlns="">
      <p:transition spd="slow" advTm="648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76130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E-Commerce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95937"/>
            <a:ext cx="10158306" cy="4839628"/>
          </a:xfrm>
        </p:spPr>
        <p:txBody>
          <a:bodyPr>
            <a:noAutofit/>
          </a:bodyPr>
          <a:lstStyle/>
          <a:p>
            <a:r>
              <a:rPr lang="pt-BR" sz="2800" dirty="0"/>
              <a:t>O e-commerce surgiu nos Estados Unidos em 1994, quando a Pizza Hut registrou seu primeiro pedido online. No Brasil, o e-commerce surgiu em 2000. (CLIMBA COMMERCE, 2018)</a:t>
            </a:r>
          </a:p>
          <a:p>
            <a:r>
              <a:rPr lang="pt-BR" sz="2800" dirty="0"/>
              <a:t>Abreviação em inglês de comércio eletrônico, em que é disponibilizado um catalogo com produtos e serviços a disposição em que podem ser comprados através da internet. </a:t>
            </a:r>
          </a:p>
          <a:p>
            <a:r>
              <a:rPr lang="pt-BR" sz="2800" dirty="0"/>
              <a:t>Conhecido também como loja virtual, loja online, comércio eletrônico.</a:t>
            </a:r>
          </a:p>
        </p:txBody>
      </p:sp>
    </p:spTree>
    <p:extLst>
      <p:ext uri="{BB962C8B-B14F-4D97-AF65-F5344CB8AC3E}">
        <p14:creationId xmlns:p14="http://schemas.microsoft.com/office/powerpoint/2010/main" val="416236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77334" y="647007"/>
            <a:ext cx="8596668" cy="624796"/>
          </a:xfrm>
        </p:spPr>
        <p:txBody>
          <a:bodyPr>
            <a:normAutofit fontScale="90000"/>
          </a:bodyPr>
          <a:lstStyle/>
          <a:p>
            <a:r>
              <a:rPr lang="pt-BR" dirty="0"/>
              <a:t>Marketplace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381637"/>
            <a:ext cx="10318326" cy="4839628"/>
          </a:xfrm>
        </p:spPr>
        <p:txBody>
          <a:bodyPr>
            <a:noAutofit/>
          </a:bodyPr>
          <a:lstStyle/>
          <a:p>
            <a:r>
              <a:rPr lang="pt-BR" sz="2800" dirty="0"/>
              <a:t>Marketplace é nova modalidade de e-commerce.</a:t>
            </a:r>
          </a:p>
          <a:p>
            <a:endParaRPr lang="pt-BR" sz="2800" dirty="0"/>
          </a:p>
          <a:p>
            <a:r>
              <a:rPr lang="pt-BR" sz="2800" dirty="0"/>
              <a:t>Dentro de um único site, diferentes empresas podem vender seus produtos com baixo investimento para os lojistas.(CLIMBA COMMERCE, 2018)</a:t>
            </a:r>
          </a:p>
          <a:p>
            <a:endParaRPr lang="pt-BR" sz="2800" dirty="0"/>
          </a:p>
          <a:p>
            <a:r>
              <a:rPr lang="pt-BR" sz="2800" dirty="0"/>
              <a:t>Exemplos de </a:t>
            </a:r>
            <a:r>
              <a:rPr lang="pt-BR" sz="2800" dirty="0" err="1"/>
              <a:t>marketplaces</a:t>
            </a:r>
            <a:r>
              <a:rPr lang="pt-BR" sz="2800" dirty="0"/>
              <a:t> : Mercado Livre, Americanas, Walmart, Submarino, Ponto Frio e outros sites que vendem produtos de outras empresas.</a:t>
            </a:r>
          </a:p>
        </p:txBody>
      </p:sp>
    </p:spTree>
    <p:extLst>
      <p:ext uri="{BB962C8B-B14F-4D97-AF65-F5344CB8AC3E}">
        <p14:creationId xmlns:p14="http://schemas.microsoft.com/office/powerpoint/2010/main" val="40617174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INDES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B1E3F9"/>
      </a:accent5>
      <a:accent6>
        <a:srgbClr val="7F7F7F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4299</TotalTime>
  <Words>1324</Words>
  <Application>Microsoft Office PowerPoint</Application>
  <PresentationFormat>Widescreen</PresentationFormat>
  <Paragraphs>137</Paragraphs>
  <Slides>37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Arial</vt:lpstr>
      <vt:lpstr>Calibri</vt:lpstr>
      <vt:lpstr>Futura</vt:lpstr>
      <vt:lpstr>Trebuchet MS</vt:lpstr>
      <vt:lpstr>Wingdings 3</vt:lpstr>
      <vt:lpstr>Facetado</vt:lpstr>
      <vt:lpstr>SG-MKP – SISTEMA GERENCIADOR DE MARKETPLACE  ANDRÉ SMARSARO GUZZO</vt:lpstr>
      <vt:lpstr> </vt:lpstr>
      <vt:lpstr>INTRODUÇÃO</vt:lpstr>
      <vt:lpstr>OBJETIVO GERAL</vt:lpstr>
      <vt:lpstr>OBJETIVOS ESPECÍFICOS</vt:lpstr>
      <vt:lpstr>METODOLÓGIA</vt:lpstr>
      <vt:lpstr> </vt:lpstr>
      <vt:lpstr>E-Commerce</vt:lpstr>
      <vt:lpstr>Marketplace</vt:lpstr>
      <vt:lpstr>Mercado Nacional Web</vt:lpstr>
      <vt:lpstr>TECNOLOGIAS - Software</vt:lpstr>
      <vt:lpstr>TECNOLOGIAS - Software</vt:lpstr>
      <vt:lpstr>TECNOLOGIAS - Software</vt:lpstr>
      <vt:lpstr> </vt:lpstr>
      <vt:lpstr>LOCAL DE ESTUDO</vt:lpstr>
      <vt:lpstr>LOCAL DE ESTUDO</vt:lpstr>
      <vt:lpstr>DIAGRAMA DE CASO DE USO</vt:lpstr>
      <vt:lpstr>BANCO DE DADOS</vt:lpstr>
      <vt:lpstr>DIAGRAMA DE CLASSES</vt:lpstr>
      <vt:lpstr>PROTOTIPAGEM</vt:lpstr>
      <vt:lpstr>PROTOTIPAGEM</vt:lpstr>
      <vt:lpstr>PROTOTIPAGEM</vt:lpstr>
      <vt:lpstr>PROTOTIPAGEM</vt:lpstr>
      <vt:lpstr>PROTOTIPAGEM</vt:lpstr>
      <vt:lpstr>LAYOUT</vt:lpstr>
      <vt:lpstr>LAYOUT</vt:lpstr>
      <vt:lpstr>LAYOUT</vt:lpstr>
      <vt:lpstr>LAYOUT</vt:lpstr>
      <vt:lpstr>LAYOUT</vt:lpstr>
      <vt:lpstr> </vt:lpstr>
      <vt:lpstr>CONCLUSÕES</vt:lpstr>
      <vt:lpstr> </vt:lpstr>
      <vt:lpstr>REFERÊNCIAS</vt:lpstr>
      <vt:lpstr>REFERÊNCIAS</vt:lpstr>
      <vt:lpstr>REFERÊNCIAS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Monize Buonamici Lopes Moralli</dc:creator>
  <cp:lastModifiedBy>André Guzzo</cp:lastModifiedBy>
  <cp:revision>346</cp:revision>
  <cp:lastPrinted>2017-10-23T18:24:19Z</cp:lastPrinted>
  <dcterms:created xsi:type="dcterms:W3CDTF">2017-09-19T18:10:15Z</dcterms:created>
  <dcterms:modified xsi:type="dcterms:W3CDTF">2021-12-12T14:43:39Z</dcterms:modified>
</cp:coreProperties>
</file>